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4398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6823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191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750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3051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02967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7450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885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40138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0284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17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A6864F-4BC4-4D51-B76E-412F07E5106D}" type="datetimeFigureOut">
              <a:rPr lang="de-CH" smtClean="0"/>
              <a:t>21.03.2025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5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A7D8856-7955-EC76-E09B-452D705E28B8}"/>
              </a:ext>
            </a:extLst>
          </p:cNvPr>
          <p:cNvSpPr/>
          <p:nvPr/>
        </p:nvSpPr>
        <p:spPr>
          <a:xfrm>
            <a:off x="6722036" y="1077750"/>
            <a:ext cx="1892768" cy="8490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Brunnenbau</a:t>
            </a:r>
          </a:p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Blau (Schafe)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DA75C01-E5DA-A69B-F737-0552A8B3BBD1}"/>
              </a:ext>
            </a:extLst>
          </p:cNvPr>
          <p:cNvSpPr/>
          <p:nvPr/>
        </p:nvSpPr>
        <p:spPr>
          <a:xfrm>
            <a:off x="836756" y="982742"/>
            <a:ext cx="1892768" cy="84908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dirty="0">
                <a:solidFill>
                  <a:sysClr val="windowText" lastClr="000000"/>
                </a:solidFill>
                <a:latin typeface="Calibri" panose="020F0502020204030204"/>
              </a:rPr>
              <a:t>Brunnenbau</a:t>
            </a:r>
          </a:p>
          <a:p>
            <a:pPr algn="ctr">
              <a:defRPr/>
            </a:pPr>
            <a:r>
              <a:rPr lang="de-CH" dirty="0">
                <a:solidFill>
                  <a:sysClr val="windowText" lastClr="000000"/>
                </a:solidFill>
                <a:latin typeface="Calibri" panose="020F0502020204030204"/>
              </a:rPr>
              <a:t>Gelb (Getreide)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9A7FF64-3F9E-60A5-9C17-5FED9DE37B1E}"/>
              </a:ext>
            </a:extLst>
          </p:cNvPr>
          <p:cNvSpPr/>
          <p:nvPr/>
        </p:nvSpPr>
        <p:spPr>
          <a:xfrm>
            <a:off x="6796942" y="5692771"/>
            <a:ext cx="1892768" cy="8490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Brunnenbau</a:t>
            </a:r>
            <a:br>
              <a:rPr lang="de-CH" dirty="0">
                <a:solidFill>
                  <a:prstClr val="white"/>
                </a:solidFill>
                <a:latin typeface="Calibri" panose="020F0502020204030204"/>
              </a:rPr>
            </a:b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Rot (Rinder)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78EC3C-94CE-4154-92A8-6A227B62FB4C}"/>
              </a:ext>
            </a:extLst>
          </p:cNvPr>
          <p:cNvSpPr/>
          <p:nvPr/>
        </p:nvSpPr>
        <p:spPr>
          <a:xfrm>
            <a:off x="711842" y="5726437"/>
            <a:ext cx="1892768" cy="84908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Brunnenbau </a:t>
            </a:r>
          </a:p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Grün (Ziegen)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41E37B7-3FAD-08E2-C809-DD77341EAF7F}"/>
              </a:ext>
            </a:extLst>
          </p:cNvPr>
          <p:cNvCxnSpPr>
            <a:cxnSpLocks/>
          </p:cNvCxnSpPr>
          <p:nvPr/>
        </p:nvCxnSpPr>
        <p:spPr>
          <a:xfrm>
            <a:off x="2750395" y="1212711"/>
            <a:ext cx="3770718" cy="98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B5D28076-07AE-4AE5-B750-77ABD3F13514}"/>
              </a:ext>
            </a:extLst>
          </p:cNvPr>
          <p:cNvSpPr txBox="1"/>
          <p:nvPr/>
        </p:nvSpPr>
        <p:spPr>
          <a:xfrm>
            <a:off x="3408785" y="962143"/>
            <a:ext cx="2809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Warenhandel</a:t>
            </a:r>
          </a:p>
          <a:p>
            <a:pPr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Nur 1 Warenkarte aufs Mal pro Kind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9BC0C8DC-9E2F-B328-8CBB-2A0CD92077A1}"/>
              </a:ext>
            </a:extLst>
          </p:cNvPr>
          <p:cNvGrpSpPr/>
          <p:nvPr/>
        </p:nvGrpSpPr>
        <p:grpSpPr>
          <a:xfrm>
            <a:off x="2671456" y="2518125"/>
            <a:ext cx="2534861" cy="1004295"/>
            <a:chOff x="3682405" y="3325548"/>
            <a:chExt cx="2534861" cy="1004295"/>
          </a:xfrm>
        </p:grpSpPr>
        <p:pic>
          <p:nvPicPr>
            <p:cNvPr id="37" name="Grafik 36" descr="Gehen mit einfarbiger Füllung">
              <a:extLst>
                <a:ext uri="{FF2B5EF4-FFF2-40B4-BE49-F238E27FC236}">
                  <a16:creationId xmlns:a16="http://schemas.microsoft.com/office/drawing/2014/main" id="{85813425-5238-A802-F1E5-26396F17C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22938" y="3325548"/>
              <a:ext cx="586823" cy="586823"/>
            </a:xfrm>
            <a:prstGeom prst="rect">
              <a:avLst/>
            </a:prstGeom>
          </p:spPr>
        </p:pic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E6ADD158-885E-8363-79BC-31018C3A7176}"/>
                </a:ext>
              </a:extLst>
            </p:cNvPr>
            <p:cNvSpPr/>
            <p:nvPr/>
          </p:nvSpPr>
          <p:spPr>
            <a:xfrm>
              <a:off x="4189156" y="3439625"/>
              <a:ext cx="877163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de-DE" sz="1600" b="1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latin typeface="Calibri" panose="020F0502020204030204"/>
                </a:rPr>
                <a:t>Philister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5065F50-B1E3-3E71-29CC-E93452EDA173}"/>
                </a:ext>
              </a:extLst>
            </p:cNvPr>
            <p:cNvSpPr txBox="1"/>
            <p:nvPr/>
          </p:nvSpPr>
          <p:spPr>
            <a:xfrm>
              <a:off x="3682405" y="3868178"/>
              <a:ext cx="25348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Nimmt Geld, Steine, Karten weg</a:t>
              </a:r>
              <a:b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Hält die gefangene Person 30 Sek. auf</a:t>
              </a:r>
            </a:p>
          </p:txBody>
        </p:sp>
      </p:grpSp>
      <p:sp>
        <p:nvSpPr>
          <p:cNvPr id="40" name="Textfeld 39">
            <a:extLst>
              <a:ext uri="{FF2B5EF4-FFF2-40B4-BE49-F238E27FC236}">
                <a16:creationId xmlns:a16="http://schemas.microsoft.com/office/drawing/2014/main" id="{BCC77388-B156-ABF9-FB51-0277C4287C91}"/>
              </a:ext>
            </a:extLst>
          </p:cNvPr>
          <p:cNvSpPr txBox="1"/>
          <p:nvPr/>
        </p:nvSpPr>
        <p:spPr>
          <a:xfrm>
            <a:off x="6750156" y="2259449"/>
            <a:ext cx="1950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Sobald genügend Bausteine gekauft sind, einen möglichst schönen, kreativen Brunnen bauen!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1842870" y="167231"/>
            <a:ext cx="55752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de-DE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"Isaaks Brunnenbau"</a:t>
            </a:r>
          </a:p>
        </p:txBody>
      </p: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6A1C9A08-B716-FDEC-DA9C-D128485DAD6F}"/>
              </a:ext>
            </a:extLst>
          </p:cNvPr>
          <p:cNvCxnSpPr>
            <a:cxnSpLocks/>
          </p:cNvCxnSpPr>
          <p:nvPr/>
        </p:nvCxnSpPr>
        <p:spPr>
          <a:xfrm>
            <a:off x="2767586" y="6117314"/>
            <a:ext cx="398257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F159846A-6CBB-C901-18D4-B190451569E1}"/>
              </a:ext>
            </a:extLst>
          </p:cNvPr>
          <p:cNvSpPr txBox="1"/>
          <p:nvPr/>
        </p:nvSpPr>
        <p:spPr>
          <a:xfrm>
            <a:off x="3095540" y="5855704"/>
            <a:ext cx="2862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Warenhandel</a:t>
            </a:r>
          </a:p>
          <a:p>
            <a:pPr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Nur 1 Warenkarte aufs Mal pro Kind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735DE2E-D117-C613-5F4A-832824920296}"/>
              </a:ext>
            </a:extLst>
          </p:cNvPr>
          <p:cNvGrpSpPr/>
          <p:nvPr/>
        </p:nvGrpSpPr>
        <p:grpSpPr>
          <a:xfrm>
            <a:off x="477099" y="2269294"/>
            <a:ext cx="6521909" cy="3333343"/>
            <a:chOff x="109594" y="3829220"/>
            <a:chExt cx="6521909" cy="3333343"/>
          </a:xfrm>
        </p:grpSpPr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03889C5C-65C7-8A05-DBD3-BB70A4987A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81420" y="5511312"/>
              <a:ext cx="4950083" cy="1651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1B6FA697-EFD7-1ED1-2C30-75B8B4D6A1EF}"/>
                </a:ext>
              </a:extLst>
            </p:cNvPr>
            <p:cNvSpPr/>
            <p:nvPr/>
          </p:nvSpPr>
          <p:spPr>
            <a:xfrm>
              <a:off x="431342" y="3829220"/>
              <a:ext cx="1017036" cy="2043405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49804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CH" dirty="0">
                  <a:solidFill>
                    <a:prstClr val="black"/>
                  </a:solidFill>
                  <a:latin typeface="Calibri" panose="020F0502020204030204"/>
                </a:rPr>
                <a:t>Bau-</a:t>
              </a:r>
            </a:p>
            <a:p>
              <a:pPr algn="ctr">
                <a:defRPr/>
              </a:pPr>
              <a:r>
                <a:rPr lang="de-CH">
                  <a:solidFill>
                    <a:prstClr val="black"/>
                  </a:solidFill>
                  <a:latin typeface="Calibri" panose="020F0502020204030204"/>
                </a:rPr>
                <a:t>markt</a:t>
              </a:r>
              <a:endParaRPr lang="de-CH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>
                <a:defRPr/>
              </a:pPr>
              <a:endParaRPr lang="de-CH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Bausteine</a:t>
              </a:r>
            </a:p>
            <a:p>
              <a:pPr algn="ctr"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kaufen</a:t>
              </a:r>
            </a:p>
            <a:p>
              <a:pPr algn="ctr"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für Geld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50400C45-6953-34DC-9388-7AB34BCA5221}"/>
                </a:ext>
              </a:extLst>
            </p:cNvPr>
            <p:cNvSpPr txBox="1"/>
            <p:nvPr/>
          </p:nvSpPr>
          <p:spPr>
            <a:xfrm>
              <a:off x="109594" y="5838910"/>
              <a:ext cx="2741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Für 5 Talente 2 Bausteine (Hölzer) kaufen</a:t>
              </a:r>
            </a:p>
            <a:p>
              <a:pPr marL="285750" indent="-285750">
                <a:buFont typeface="Wingdings" panose="05000000000000000000" pitchFamily="2" charset="2"/>
                <a:buChar char="Ø"/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NUR 1 Geldschein aufs Mal pro Kind</a:t>
              </a:r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54DE28B7-C637-F45C-04F4-2310F005ECA1}"/>
                </a:ext>
              </a:extLst>
            </p:cNvPr>
            <p:cNvSpPr txBox="1"/>
            <p:nvPr/>
          </p:nvSpPr>
          <p:spPr>
            <a:xfrm rot="1114239">
              <a:off x="2921139" y="5837900"/>
              <a:ext cx="14411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400" dirty="0">
                  <a:solidFill>
                    <a:prstClr val="black"/>
                  </a:solidFill>
                  <a:latin typeface="Calibri" panose="020F0502020204030204"/>
                </a:rPr>
                <a:t>Bausteine kaufen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9604434-2572-8D40-A812-0F9EE1126E19}"/>
              </a:ext>
            </a:extLst>
          </p:cNvPr>
          <p:cNvGrpSpPr/>
          <p:nvPr/>
        </p:nvGrpSpPr>
        <p:grpSpPr>
          <a:xfrm>
            <a:off x="1880642" y="1831534"/>
            <a:ext cx="4689509" cy="2461299"/>
            <a:chOff x="3404642" y="1831534"/>
            <a:chExt cx="4689509" cy="2461299"/>
          </a:xfrm>
        </p:grpSpPr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17FAC0DB-F9AD-8AEB-5D49-52EDB29A2912}"/>
                </a:ext>
              </a:extLst>
            </p:cNvPr>
            <p:cNvSpPr/>
            <p:nvPr/>
          </p:nvSpPr>
          <p:spPr>
            <a:xfrm>
              <a:off x="7077115" y="2249428"/>
              <a:ext cx="1017036" cy="204340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49804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CH" dirty="0">
                  <a:solidFill>
                    <a:prstClr val="black"/>
                  </a:solidFill>
                  <a:latin typeface="Calibri" panose="020F0502020204030204"/>
                </a:rPr>
                <a:t>Markt-</a:t>
              </a:r>
              <a:br>
                <a:rPr lang="de-CH" dirty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de-CH" dirty="0">
                  <a:solidFill>
                    <a:prstClr val="black"/>
                  </a:solidFill>
                  <a:latin typeface="Calibri" panose="020F0502020204030204"/>
                </a:rPr>
                <a:t>platz</a:t>
              </a:r>
            </a:p>
            <a:p>
              <a:pPr algn="ctr">
                <a:defRPr/>
              </a:pPr>
              <a:endParaRPr lang="de-CH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algn="ctr">
                <a:tabLst>
                  <a:tab pos="720725" algn="l"/>
                </a:tabLst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Waren-</a:t>
              </a:r>
            </a:p>
            <a:p>
              <a:pPr algn="ctr">
                <a:tabLst>
                  <a:tab pos="720725" algn="l"/>
                </a:tabLst>
                <a:defRPr/>
              </a:pPr>
              <a:r>
                <a:rPr lang="de-CH" sz="1200" dirty="0" err="1">
                  <a:solidFill>
                    <a:prstClr val="black"/>
                  </a:solidFill>
                  <a:latin typeface="Calibri" panose="020F0502020204030204"/>
                </a:rPr>
                <a:t>ladung</a:t>
              </a: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                </a:t>
              </a:r>
            </a:p>
            <a:p>
              <a:pPr algn="ctr">
                <a:tabLst>
                  <a:tab pos="720725" algn="l"/>
                </a:tabLst>
                <a:defRPr/>
              </a:pPr>
              <a:r>
                <a:rPr lang="de-CH" sz="1200" dirty="0">
                  <a:solidFill>
                    <a:prstClr val="black"/>
                  </a:solidFill>
                  <a:latin typeface="Calibri" panose="020F0502020204030204"/>
                </a:rPr>
                <a:t> verkaufen  Geld erhalten</a:t>
              </a:r>
            </a:p>
          </p:txBody>
        </p: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5A34AE08-CAA7-63EB-2FED-4C8A5A5E85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4642" y="1831534"/>
              <a:ext cx="582859" cy="9093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F550A516-1894-7642-B08E-50371E1FDD7C}"/>
                </a:ext>
              </a:extLst>
            </p:cNvPr>
            <p:cNvSpPr txBox="1"/>
            <p:nvPr/>
          </p:nvSpPr>
          <p:spPr>
            <a:xfrm rot="20532500">
              <a:off x="3465302" y="2420593"/>
              <a:ext cx="14411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400" dirty="0">
                  <a:solidFill>
                    <a:prstClr val="black"/>
                  </a:solidFill>
                  <a:latin typeface="Calibri" panose="020F0502020204030204"/>
                </a:rPr>
                <a:t>Bausteine kaufen</a:t>
              </a: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A96026C-568E-E350-AEF1-114F886EE1AA}"/>
              </a:ext>
            </a:extLst>
          </p:cNvPr>
          <p:cNvGrpSpPr/>
          <p:nvPr/>
        </p:nvGrpSpPr>
        <p:grpSpPr>
          <a:xfrm>
            <a:off x="6524977" y="3561938"/>
            <a:ext cx="2175921" cy="1519741"/>
            <a:chOff x="4402540" y="2431469"/>
            <a:chExt cx="6728880" cy="3194051"/>
          </a:xfrm>
        </p:grpSpPr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4C931514-7C5D-B1E4-4D7A-35884609DB3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45694" y="2431469"/>
              <a:ext cx="6385726" cy="31940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B94DCD9D-60C8-B897-8D38-95047A8F6F7D}"/>
                </a:ext>
              </a:extLst>
            </p:cNvPr>
            <p:cNvSpPr txBox="1"/>
            <p:nvPr/>
          </p:nvSpPr>
          <p:spPr>
            <a:xfrm rot="2219645">
              <a:off x="4402540" y="3121928"/>
              <a:ext cx="5951768" cy="492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de-CH" sz="1400" dirty="0">
                  <a:solidFill>
                    <a:prstClr val="black"/>
                  </a:solidFill>
                  <a:latin typeface="Calibri" panose="020F0502020204030204"/>
                </a:rPr>
                <a:t>Warenladung am Markt verkaufen</a:t>
              </a: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18A88F65-CCA2-B9A4-F6F5-53B1F3BC5521}"/>
              </a:ext>
            </a:extLst>
          </p:cNvPr>
          <p:cNvGrpSpPr/>
          <p:nvPr/>
        </p:nvGrpSpPr>
        <p:grpSpPr>
          <a:xfrm>
            <a:off x="6788170" y="4013733"/>
            <a:ext cx="724677" cy="313337"/>
            <a:chOff x="2492583" y="4143905"/>
            <a:chExt cx="724677" cy="313337"/>
          </a:xfrm>
        </p:grpSpPr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4DAAB792-1024-B062-C443-2908AFB8B2D4}"/>
                </a:ext>
              </a:extLst>
            </p:cNvPr>
            <p:cNvSpPr/>
            <p:nvPr/>
          </p:nvSpPr>
          <p:spPr>
            <a:xfrm>
              <a:off x="2492583" y="4143905"/>
              <a:ext cx="323461" cy="13536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CH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458F6CC2-8DCF-4D61-205D-5A152EB77CAC}"/>
                </a:ext>
              </a:extLst>
            </p:cNvPr>
            <p:cNvSpPr/>
            <p:nvPr/>
          </p:nvSpPr>
          <p:spPr>
            <a:xfrm>
              <a:off x="2626322" y="4186510"/>
              <a:ext cx="323461" cy="135366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CH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53E6D9D6-E2BE-20F1-2EBB-6995F7010C5D}"/>
                </a:ext>
              </a:extLst>
            </p:cNvPr>
            <p:cNvSpPr/>
            <p:nvPr/>
          </p:nvSpPr>
          <p:spPr>
            <a:xfrm>
              <a:off x="2756421" y="4254193"/>
              <a:ext cx="323461" cy="135366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CH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CE5BC744-782C-421C-9124-73253E22F7B3}"/>
                </a:ext>
              </a:extLst>
            </p:cNvPr>
            <p:cNvSpPr/>
            <p:nvPr/>
          </p:nvSpPr>
          <p:spPr>
            <a:xfrm>
              <a:off x="2893799" y="4321876"/>
              <a:ext cx="323461" cy="135366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CH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" name="Grafik 9" descr="Gehen mit einfarbiger Füllung">
            <a:extLst>
              <a:ext uri="{FF2B5EF4-FFF2-40B4-BE49-F238E27FC236}">
                <a16:creationId xmlns:a16="http://schemas.microsoft.com/office/drawing/2014/main" id="{2E67686F-32E5-4EBC-8DDB-FF7153017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775142" y="3522544"/>
            <a:ext cx="586823" cy="586823"/>
          </a:xfrm>
          <a:prstGeom prst="rect">
            <a:avLst/>
          </a:prstGeom>
        </p:spPr>
      </p:pic>
      <p:cxnSp>
        <p:nvCxnSpPr>
          <p:cNvPr id="65" name="Gerade Verbindung mit Pfeil 64">
            <a:extLst>
              <a:ext uri="{FF2B5EF4-FFF2-40B4-BE49-F238E27FC236}">
                <a16:creationId xmlns:a16="http://schemas.microsoft.com/office/drawing/2014/main" id="{4856F9C8-DCC7-11F2-603C-25258DEFD16C}"/>
              </a:ext>
            </a:extLst>
          </p:cNvPr>
          <p:cNvCxnSpPr>
            <a:cxnSpLocks/>
          </p:cNvCxnSpPr>
          <p:nvPr/>
        </p:nvCxnSpPr>
        <p:spPr>
          <a:xfrm flipH="1">
            <a:off x="1850038" y="1484201"/>
            <a:ext cx="4798192" cy="1509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Gerade Verbindung mit Pfeil 68">
            <a:extLst>
              <a:ext uri="{FF2B5EF4-FFF2-40B4-BE49-F238E27FC236}">
                <a16:creationId xmlns:a16="http://schemas.microsoft.com/office/drawing/2014/main" id="{E1D3C33F-68D4-E7F7-9091-66D45EAB8C59}"/>
              </a:ext>
            </a:extLst>
          </p:cNvPr>
          <p:cNvCxnSpPr>
            <a:cxnSpLocks/>
          </p:cNvCxnSpPr>
          <p:nvPr/>
        </p:nvCxnSpPr>
        <p:spPr>
          <a:xfrm>
            <a:off x="2750395" y="1555021"/>
            <a:ext cx="2671807" cy="1248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Ziehbrunnen">
            <a:extLst>
              <a:ext uri="{FF2B5EF4-FFF2-40B4-BE49-F238E27FC236}">
                <a16:creationId xmlns:a16="http://schemas.microsoft.com/office/drawing/2014/main" id="{BE82B935-47F9-7601-C910-FA0925346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800" y="4528035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Ziehbrunnen">
            <a:extLst>
              <a:ext uri="{FF2B5EF4-FFF2-40B4-BE49-F238E27FC236}">
                <a16:creationId xmlns:a16="http://schemas.microsoft.com/office/drawing/2014/main" id="{F3128CC2-DC6B-CEDD-76DF-BEF42753B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847" y="-14734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Ziehbrunnen">
            <a:extLst>
              <a:ext uri="{FF2B5EF4-FFF2-40B4-BE49-F238E27FC236}">
                <a16:creationId xmlns:a16="http://schemas.microsoft.com/office/drawing/2014/main" id="{13D16203-A6AA-A788-4B46-5AB888EBA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53" y="4605989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Ziehbrunnen">
            <a:extLst>
              <a:ext uri="{FF2B5EF4-FFF2-40B4-BE49-F238E27FC236}">
                <a16:creationId xmlns:a16="http://schemas.microsoft.com/office/drawing/2014/main" id="{FF4DB46F-23AD-B8C8-DC79-43A0F9E5C6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67" y="70358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feld 77">
            <a:extLst>
              <a:ext uri="{FF2B5EF4-FFF2-40B4-BE49-F238E27FC236}">
                <a16:creationId xmlns:a16="http://schemas.microsoft.com/office/drawing/2014/main" id="{00EE087C-4762-37F5-A135-BAE7FA0ED94C}"/>
              </a:ext>
            </a:extLst>
          </p:cNvPr>
          <p:cNvSpPr txBox="1"/>
          <p:nvPr/>
        </p:nvSpPr>
        <p:spPr>
          <a:xfrm>
            <a:off x="5555127" y="4280565"/>
            <a:ext cx="2483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1 Warenladung für 5 Talente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NUR 1 Ladung aufs Mal pro Kind</a:t>
            </a:r>
          </a:p>
        </p:txBody>
      </p:sp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</Words>
  <Application>Microsoft Office PowerPoint</Application>
  <PresentationFormat>Bildschirmpräsentation (4:3)</PresentationFormat>
  <Paragraphs>33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Wingdings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2</cp:revision>
  <dcterms:created xsi:type="dcterms:W3CDTF">2025-03-21T11:40:05Z</dcterms:created>
  <dcterms:modified xsi:type="dcterms:W3CDTF">2025-03-21T12:15:14Z</dcterms:modified>
</cp:coreProperties>
</file>